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06E"/>
    <a:srgbClr val="B6992D"/>
    <a:srgbClr val="F2F2F2"/>
    <a:srgbClr val="C298B6"/>
    <a:srgbClr val="59A14F"/>
    <a:srgbClr val="499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90" d="100"/>
          <a:sy n="90" d="100"/>
        </p:scale>
        <p:origin x="84" y="4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77AD-CF53-4C2E-9DFE-5D9CD9B4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C343D-AFAF-4088-872B-DAAB0B7A0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70AAB-28E7-446F-80AD-77E61606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DFED0-2DC1-4826-AE94-CC61E4CA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A23B7-A268-40E1-AD50-5B122B99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2882-A644-4BF7-B7B8-476B4035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E72AE-F66E-4C9F-86ED-7B0FB8439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43A30-7B27-4D19-A48B-F12908EB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2A3E7-FAAF-43A9-A81C-B0A3CEE4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4BB9-CD54-4CE6-92ED-AF826563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2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64C70-6F4F-415E-BD45-93F24ED8D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EF8E-4B50-4DDF-A918-753CBAFC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9379-0C09-4E12-9107-1D476346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59FA0-926A-42A8-A063-7936F541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4497-59EA-4B94-9C6B-108F4470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8263-AD6D-437B-ADC4-3F829319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085E-B2BF-49E4-A37A-2EAB79FD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2080-330A-4EFF-AE5A-6F6F0695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487A-FA4C-40D0-8402-A386B8DC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9388-850E-4D19-960D-47C6814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D043-F31A-44A1-827E-924643AE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EC37-F78D-404C-AFA5-2F194514C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6A9A-28AB-4444-8672-13A9F7C8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7BDE-92B2-47FA-B8E0-8B28520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7B4E-99B5-4ED2-A519-AD0ABBFF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2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434-092B-4717-AF61-D9A6DFD6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9B5-8A09-43AA-A869-7960A5886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0CC36-272A-46B0-B9F5-C214AA91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4B1D9-813A-4990-9A78-BBB2A25D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5C377-BE21-4C94-91D6-56E94B45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A07F1-85C3-46D5-B140-29EE6BE7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B437-DFA6-4F8E-B149-3A45C02E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15819-3E97-49BD-969A-1D2B660AC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AFC6A-C2C7-4502-8B96-0F546237C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AD6CC-3E58-4BC9-9D46-8C7C9397A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44870-D70E-436A-A88A-A142C8D26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86C36-A5DD-4B17-97B2-393909CE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7974-B1F4-4EA0-ADB0-1B45992F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EA512-CDEC-4DC4-B02C-85CA5437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CC80-1F42-46D7-96F5-13FD2D13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7E01-64F3-4658-83AD-91F47621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E801-0CBA-4AFD-9DC5-D7068D44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D42A-19BC-44AA-9CF6-243188A7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F0868-45AA-4417-8B41-BFF3845F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F1F9F-3056-4488-9DE0-7E9FC70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071B1-952D-4520-9A78-E7045966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3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C17A-24EF-4966-AA8D-1095C0B8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B7F6-A114-4FA0-86A9-27B64B5B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BFE6A-9565-4662-AF79-BD6F37A05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C4703-5E99-4BB8-9067-5BE68204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E9D83-F879-4A4D-8D06-4FC2CD55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D7495-F89E-4AF4-8AAD-BA84AA3B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C8E8-375A-420F-A673-2ABA2BDF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C2B10-F8D0-4CF4-A7D3-0930E17B8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41FF-D2FB-47BF-8CA9-12FFA3603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8B780-AA6D-411A-B0B2-881EF6B5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12AA1-A248-4132-8733-736027AE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761C5-24C6-4373-AD30-C7DDD23B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8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56042-4095-48DC-9AB4-52CB04C0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852AF-3A53-40CA-B6B8-D6B80428A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92C1-6B83-4212-9065-5A97586B3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0162-443C-4C59-AAA6-947176A7054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F8FE0-C08E-4C1D-9D8F-F6F0B765D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FF0-5EA8-4C26-843E-5984FEE1F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6D6D8-85A7-42DE-87CD-4D6D0E00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BEB0-421F-4010-BA7E-21C6D8CA5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FF40A-43CB-4C7C-A729-2628540A6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8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901D02A-AEBA-422A-8B63-1DD85970061B}"/>
              </a:ext>
            </a:extLst>
          </p:cNvPr>
          <p:cNvGrpSpPr/>
          <p:nvPr/>
        </p:nvGrpSpPr>
        <p:grpSpPr>
          <a:xfrm>
            <a:off x="92524" y="672019"/>
            <a:ext cx="12006952" cy="2806487"/>
            <a:chOff x="91398" y="438103"/>
            <a:chExt cx="12006952" cy="28064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C841357-D3DB-4914-97E4-71EFC319AFBB}"/>
                </a:ext>
              </a:extLst>
            </p:cNvPr>
            <p:cNvGrpSpPr/>
            <p:nvPr/>
          </p:nvGrpSpPr>
          <p:grpSpPr>
            <a:xfrm>
              <a:off x="91398" y="440982"/>
              <a:ext cx="2937343" cy="2803608"/>
              <a:chOff x="91398" y="440982"/>
              <a:chExt cx="2937343" cy="280360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3FE732F-660A-4486-95CF-39540B7F9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369" y="440982"/>
                <a:ext cx="2922372" cy="24913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6B6C76-7FCE-458C-B7BB-A4373DC89073}"/>
                  </a:ext>
                </a:extLst>
              </p:cNvPr>
              <p:cNvSpPr txBox="1"/>
              <p:nvPr/>
            </p:nvSpPr>
            <p:spPr>
              <a:xfrm>
                <a:off x="93935" y="2930563"/>
                <a:ext cx="2934806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A130E88-A763-4114-B16A-8C1162938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98" y="2930563"/>
                <a:ext cx="1066978" cy="314027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72A25F-935A-4FB1-8066-D4185AEF3F06}"/>
                </a:ext>
              </a:extLst>
            </p:cNvPr>
            <p:cNvGrpSpPr/>
            <p:nvPr/>
          </p:nvGrpSpPr>
          <p:grpSpPr>
            <a:xfrm>
              <a:off x="3148877" y="442739"/>
              <a:ext cx="2899117" cy="2778524"/>
              <a:chOff x="3148877" y="442739"/>
              <a:chExt cx="2899117" cy="277852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60DC7C-E938-4EDA-9775-A452E8DE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6639" y="442739"/>
                <a:ext cx="2891355" cy="248782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267BC6-F485-4061-B673-C45CFE13314F}"/>
                  </a:ext>
                </a:extLst>
              </p:cNvPr>
              <p:cNvSpPr txBox="1"/>
              <p:nvPr/>
            </p:nvSpPr>
            <p:spPr>
              <a:xfrm>
                <a:off x="3151415" y="2912150"/>
                <a:ext cx="2896432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2013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0D20C07-3A12-4E4C-83F0-D20018367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8877" y="2916860"/>
                <a:ext cx="1065411" cy="30440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AD34C3-75AC-47EC-8C40-6B7D6CC9C53E}"/>
                </a:ext>
              </a:extLst>
            </p:cNvPr>
            <p:cNvGrpSpPr/>
            <p:nvPr/>
          </p:nvGrpSpPr>
          <p:grpSpPr>
            <a:xfrm>
              <a:off x="6175449" y="442739"/>
              <a:ext cx="2942852" cy="2792228"/>
              <a:chOff x="6175449" y="442739"/>
              <a:chExt cx="2942852" cy="279222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0B8ABF-49DA-4002-9A72-DCFFAFE64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5598" y="442739"/>
                <a:ext cx="2937343" cy="248782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949934-23F0-4A53-BFF9-8C3AF24DA56E}"/>
                  </a:ext>
                </a:extLst>
              </p:cNvPr>
              <p:cNvSpPr txBox="1"/>
              <p:nvPr/>
            </p:nvSpPr>
            <p:spPr>
              <a:xfrm>
                <a:off x="6175596" y="2930563"/>
                <a:ext cx="294270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2014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96261F8-C009-47A3-AFD4-DCB08D1BF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5449" y="2930563"/>
                <a:ext cx="1063665" cy="304404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76F223D-40A3-46BF-A86E-1E7F6A8207C8}"/>
                </a:ext>
              </a:extLst>
            </p:cNvPr>
            <p:cNvGrpSpPr/>
            <p:nvPr/>
          </p:nvGrpSpPr>
          <p:grpSpPr>
            <a:xfrm>
              <a:off x="9231361" y="438103"/>
              <a:ext cx="2866989" cy="2793758"/>
              <a:chOff x="9231361" y="438103"/>
              <a:chExt cx="2866989" cy="279375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BF5853-C469-4DBA-B6C3-5EA1CB1B7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0976" y="438103"/>
                <a:ext cx="2857374" cy="249709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9B0940-8C20-4FCD-AEE8-4B19F63EA8B3}"/>
                  </a:ext>
                </a:extLst>
              </p:cNvPr>
              <p:cNvSpPr txBox="1"/>
              <p:nvPr/>
            </p:nvSpPr>
            <p:spPr>
              <a:xfrm>
                <a:off x="9238153" y="2930563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2015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92E50A2-B77F-4085-81BD-A2DB9DEED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1361" y="2930562"/>
                <a:ext cx="1074042" cy="301299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B24E8-A455-419F-84FA-A046BB69AD26}"/>
              </a:ext>
            </a:extLst>
          </p:cNvPr>
          <p:cNvGrpSpPr/>
          <p:nvPr/>
        </p:nvGrpSpPr>
        <p:grpSpPr>
          <a:xfrm>
            <a:off x="129257" y="3853590"/>
            <a:ext cx="11933486" cy="2792530"/>
            <a:chOff x="129257" y="3853590"/>
            <a:chExt cx="11933486" cy="279253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007C987-42A9-4DB1-9B55-5C737AACF2DB}"/>
                </a:ext>
              </a:extLst>
            </p:cNvPr>
            <p:cNvGrpSpPr/>
            <p:nvPr/>
          </p:nvGrpSpPr>
          <p:grpSpPr>
            <a:xfrm>
              <a:off x="129257" y="3853590"/>
              <a:ext cx="2866985" cy="2790551"/>
              <a:chOff x="129257" y="3853590"/>
              <a:chExt cx="2866985" cy="27905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0DF2BB-CD7D-4687-8315-0EE383BA6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402"/>
              <a:stretch/>
            </p:blipFill>
            <p:spPr>
              <a:xfrm>
                <a:off x="138868" y="3853590"/>
                <a:ext cx="2857374" cy="249068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71BAB9-C5CD-4080-AEA4-17CA53F4CB07}"/>
                  </a:ext>
                </a:extLst>
              </p:cNvPr>
              <p:cNvSpPr txBox="1"/>
              <p:nvPr/>
            </p:nvSpPr>
            <p:spPr>
              <a:xfrm>
                <a:off x="138866" y="6347566"/>
                <a:ext cx="2857375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2016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B8A6A20-AF4C-4E73-B8CB-87100F75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57" y="6342842"/>
                <a:ext cx="1089581" cy="301299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0D74E5-32B7-4297-9B48-BCF6A2C108FD}"/>
                </a:ext>
              </a:extLst>
            </p:cNvPr>
            <p:cNvGrpSpPr/>
            <p:nvPr/>
          </p:nvGrpSpPr>
          <p:grpSpPr>
            <a:xfrm>
              <a:off x="3166431" y="3855018"/>
              <a:ext cx="2864572" cy="2764823"/>
              <a:chOff x="3166431" y="3855018"/>
              <a:chExt cx="2864572" cy="27648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23F50A-220E-4730-8DC0-17CA21684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415"/>
              <a:stretch/>
            </p:blipFill>
            <p:spPr>
              <a:xfrm>
                <a:off x="3173629" y="3855018"/>
                <a:ext cx="2857374" cy="248782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028D4C-C24E-4C3B-B647-0B6A2BB5044D}"/>
                  </a:ext>
                </a:extLst>
              </p:cNvPr>
              <p:cNvSpPr txBox="1"/>
              <p:nvPr/>
            </p:nvSpPr>
            <p:spPr>
              <a:xfrm>
                <a:off x="3173629" y="6342842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2017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63A05A2-5805-49F6-AD5C-731CA8803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6431" y="6340097"/>
                <a:ext cx="1030301" cy="276999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2700BD-E671-4B55-AD94-BC9A7F8A9F62}"/>
                </a:ext>
              </a:extLst>
            </p:cNvPr>
            <p:cNvGrpSpPr/>
            <p:nvPr/>
          </p:nvGrpSpPr>
          <p:grpSpPr>
            <a:xfrm>
              <a:off x="6215582" y="3855019"/>
              <a:ext cx="2857374" cy="2791101"/>
              <a:chOff x="6215582" y="3855019"/>
              <a:chExt cx="2857374" cy="279110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12B0531-E60F-4CF1-91C1-43270B53B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044"/>
              <a:stretch/>
            </p:blipFill>
            <p:spPr>
              <a:xfrm>
                <a:off x="6215582" y="3855019"/>
                <a:ext cx="2857374" cy="2487823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B73724-4629-4849-901E-DF8F0C454B24}"/>
                  </a:ext>
                </a:extLst>
              </p:cNvPr>
              <p:cNvSpPr txBox="1"/>
              <p:nvPr/>
            </p:nvSpPr>
            <p:spPr>
              <a:xfrm>
                <a:off x="6215582" y="6342842"/>
                <a:ext cx="2857374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2018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F2382D-4517-4F74-97C9-383081C81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5582" y="6344821"/>
                <a:ext cx="1120685" cy="301299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394BD7-0A12-4EFC-B09A-FADE055439D6}"/>
                </a:ext>
              </a:extLst>
            </p:cNvPr>
            <p:cNvGrpSpPr/>
            <p:nvPr/>
          </p:nvGrpSpPr>
          <p:grpSpPr>
            <a:xfrm>
              <a:off x="9276583" y="3855018"/>
              <a:ext cx="2786160" cy="2762604"/>
              <a:chOff x="9276583" y="3855018"/>
              <a:chExt cx="2786160" cy="276260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64308E-2BF7-42AA-8CBB-17F351863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492"/>
              <a:stretch/>
            </p:blipFill>
            <p:spPr>
              <a:xfrm>
                <a:off x="9276583" y="3855018"/>
                <a:ext cx="2786160" cy="248782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AF3E29-EBD4-4ABB-A9D0-B77F26331F00}"/>
                  </a:ext>
                </a:extLst>
              </p:cNvPr>
              <p:cNvSpPr txBox="1"/>
              <p:nvPr/>
            </p:nvSpPr>
            <p:spPr>
              <a:xfrm>
                <a:off x="9276583" y="6340623"/>
                <a:ext cx="2786160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2019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78E28E6-C46A-4C14-895D-D2B80A17B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76583" y="6340096"/>
                <a:ext cx="1046444" cy="277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A234892-0C8F-411E-937E-877B43CFC5D5}"/>
              </a:ext>
            </a:extLst>
          </p:cNvPr>
          <p:cNvSpPr/>
          <p:nvPr/>
        </p:nvSpPr>
        <p:spPr>
          <a:xfrm>
            <a:off x="0" y="-14414"/>
            <a:ext cx="12192000" cy="590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618A21-A114-4656-BB45-D687F52408C9}"/>
              </a:ext>
            </a:extLst>
          </p:cNvPr>
          <p:cNvSpPr txBox="1"/>
          <p:nvPr/>
        </p:nvSpPr>
        <p:spPr>
          <a:xfrm>
            <a:off x="60094" y="80667"/>
            <a:ext cx="1207697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Incident Volume by Zone throughout Years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C7EF38-B111-4BE9-985B-E6145B046DBE}"/>
              </a:ext>
            </a:extLst>
          </p:cNvPr>
          <p:cNvSpPr txBox="1"/>
          <p:nvPr/>
        </p:nvSpPr>
        <p:spPr>
          <a:xfrm flipH="1">
            <a:off x="10044967" y="2193466"/>
            <a:ext cx="52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5F7DFF-2ACA-4446-922F-37072DDDBEA7}"/>
              </a:ext>
            </a:extLst>
          </p:cNvPr>
          <p:cNvSpPr txBox="1"/>
          <p:nvPr/>
        </p:nvSpPr>
        <p:spPr>
          <a:xfrm>
            <a:off x="11223650" y="1782067"/>
            <a:ext cx="52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D9608A-98AE-4B2C-BBF9-2A1FCCC62A02}"/>
              </a:ext>
            </a:extLst>
          </p:cNvPr>
          <p:cNvSpPr txBox="1"/>
          <p:nvPr/>
        </p:nvSpPr>
        <p:spPr>
          <a:xfrm>
            <a:off x="10764728" y="2387002"/>
            <a:ext cx="60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392F17-E492-4BBF-A016-04E9F254090A}"/>
              </a:ext>
            </a:extLst>
          </p:cNvPr>
          <p:cNvSpPr txBox="1"/>
          <p:nvPr/>
        </p:nvSpPr>
        <p:spPr>
          <a:xfrm>
            <a:off x="10245343" y="1360950"/>
            <a:ext cx="84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4D2F2E-5B69-478F-BD8D-8C2872377532}"/>
              </a:ext>
            </a:extLst>
          </p:cNvPr>
          <p:cNvSpPr txBox="1"/>
          <p:nvPr/>
        </p:nvSpPr>
        <p:spPr>
          <a:xfrm>
            <a:off x="11254212" y="1086781"/>
            <a:ext cx="596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1C55D45-E564-4182-8EF9-A917B579FE4E}"/>
              </a:ext>
            </a:extLst>
          </p:cNvPr>
          <p:cNvSpPr txBox="1"/>
          <p:nvPr/>
        </p:nvSpPr>
        <p:spPr>
          <a:xfrm flipH="1">
            <a:off x="11482281" y="2282545"/>
            <a:ext cx="76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B08BE0B-66A1-470D-8C69-4A1CB22EF68C}"/>
              </a:ext>
            </a:extLst>
          </p:cNvPr>
          <p:cNvGrpSpPr/>
          <p:nvPr/>
        </p:nvGrpSpPr>
        <p:grpSpPr>
          <a:xfrm>
            <a:off x="957276" y="1083951"/>
            <a:ext cx="2189804" cy="2013159"/>
            <a:chOff x="957276" y="1083951"/>
            <a:chExt cx="2189804" cy="201315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D22F73-18CF-48B1-8F9C-6DA742A56024}"/>
                </a:ext>
              </a:extLst>
            </p:cNvPr>
            <p:cNvSpPr txBox="1"/>
            <p:nvPr/>
          </p:nvSpPr>
          <p:spPr>
            <a:xfrm flipH="1">
              <a:off x="957276" y="2193466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D88B36-E2CF-4FEA-8846-71B277C64B34}"/>
                </a:ext>
              </a:extLst>
            </p:cNvPr>
            <p:cNvSpPr txBox="1"/>
            <p:nvPr/>
          </p:nvSpPr>
          <p:spPr>
            <a:xfrm>
              <a:off x="2126512" y="178257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379F1E-AED0-4E11-A5A9-4247BBB1A650}"/>
                </a:ext>
              </a:extLst>
            </p:cNvPr>
            <p:cNvSpPr txBox="1"/>
            <p:nvPr/>
          </p:nvSpPr>
          <p:spPr>
            <a:xfrm>
              <a:off x="1653035" y="240197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51CED8-34B4-4460-B5BC-8CFF25182B24}"/>
                </a:ext>
              </a:extLst>
            </p:cNvPr>
            <p:cNvSpPr txBox="1"/>
            <p:nvPr/>
          </p:nvSpPr>
          <p:spPr>
            <a:xfrm>
              <a:off x="1144851" y="1360952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2FA56A3-D174-4062-874F-21280898F46E}"/>
                </a:ext>
              </a:extLst>
            </p:cNvPr>
            <p:cNvSpPr txBox="1"/>
            <p:nvPr/>
          </p:nvSpPr>
          <p:spPr>
            <a:xfrm>
              <a:off x="2089668" y="108395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D1AC86-872D-4C00-B5EB-706CA199B3BF}"/>
                </a:ext>
              </a:extLst>
            </p:cNvPr>
            <p:cNvSpPr txBox="1"/>
            <p:nvPr/>
          </p:nvSpPr>
          <p:spPr>
            <a:xfrm flipH="1">
              <a:off x="2386852" y="2224020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6C3874-8D8C-4330-88C9-71A29974DE0B}"/>
                </a:ext>
              </a:extLst>
            </p:cNvPr>
            <p:cNvSpPr txBox="1"/>
            <p:nvPr/>
          </p:nvSpPr>
          <p:spPr>
            <a:xfrm>
              <a:off x="2328246" y="2820111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5E072AE-5B98-45CD-BF0D-E239D4C0AC7B}"/>
              </a:ext>
            </a:extLst>
          </p:cNvPr>
          <p:cNvGrpSpPr/>
          <p:nvPr/>
        </p:nvGrpSpPr>
        <p:grpSpPr>
          <a:xfrm>
            <a:off x="897940" y="4267549"/>
            <a:ext cx="2208109" cy="2039714"/>
            <a:chOff x="897940" y="4267549"/>
            <a:chExt cx="2208109" cy="203971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882A2C-3F74-453B-92ED-76C4868C0FB9}"/>
                </a:ext>
              </a:extLst>
            </p:cNvPr>
            <p:cNvSpPr txBox="1"/>
            <p:nvPr/>
          </p:nvSpPr>
          <p:spPr>
            <a:xfrm flipH="1">
              <a:off x="897940" y="5423991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F23B58-8C90-4521-AB23-B6ECD8EE76AC}"/>
                </a:ext>
              </a:extLst>
            </p:cNvPr>
            <p:cNvSpPr txBox="1"/>
            <p:nvPr/>
          </p:nvSpPr>
          <p:spPr>
            <a:xfrm>
              <a:off x="2126511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B17314-9BA9-44EA-965C-9656D92C64DF}"/>
                </a:ext>
              </a:extLst>
            </p:cNvPr>
            <p:cNvSpPr txBox="1"/>
            <p:nvPr/>
          </p:nvSpPr>
          <p:spPr>
            <a:xfrm>
              <a:off x="1640677" y="5583781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AF6EAA-8CEB-403E-A1AB-AE13EED5DB83}"/>
                </a:ext>
              </a:extLst>
            </p:cNvPr>
            <p:cNvSpPr txBox="1"/>
            <p:nvPr/>
          </p:nvSpPr>
          <p:spPr>
            <a:xfrm>
              <a:off x="1095801" y="4487316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A3C4C5-3816-4B13-ACDB-65B489A1A9F6}"/>
                </a:ext>
              </a:extLst>
            </p:cNvPr>
            <p:cNvSpPr txBox="1"/>
            <p:nvPr/>
          </p:nvSpPr>
          <p:spPr>
            <a:xfrm>
              <a:off x="2089668" y="4267549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487B4C-13E6-4A32-AFDC-B22C7C417446}"/>
                </a:ext>
              </a:extLst>
            </p:cNvPr>
            <p:cNvSpPr txBox="1"/>
            <p:nvPr/>
          </p:nvSpPr>
          <p:spPr>
            <a:xfrm flipH="1">
              <a:off x="2345821" y="5422109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10F1C7-35E0-466C-810D-251AEAD35BD6}"/>
                </a:ext>
              </a:extLst>
            </p:cNvPr>
            <p:cNvSpPr txBox="1"/>
            <p:nvPr/>
          </p:nvSpPr>
          <p:spPr>
            <a:xfrm>
              <a:off x="2284659" y="603026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E4CA4E3-5139-410D-987A-C23753384248}"/>
              </a:ext>
            </a:extLst>
          </p:cNvPr>
          <p:cNvGrpSpPr/>
          <p:nvPr/>
        </p:nvGrpSpPr>
        <p:grpSpPr>
          <a:xfrm>
            <a:off x="3993983" y="1082240"/>
            <a:ext cx="2200877" cy="2053953"/>
            <a:chOff x="3993983" y="1082240"/>
            <a:chExt cx="2200877" cy="20539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50FB10-9410-4F56-9500-302A8A3995C2}"/>
                </a:ext>
              </a:extLst>
            </p:cNvPr>
            <p:cNvSpPr txBox="1"/>
            <p:nvPr/>
          </p:nvSpPr>
          <p:spPr>
            <a:xfrm flipH="1">
              <a:off x="3993983" y="2193466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D8FA75-10DF-4A21-84B1-378E66179420}"/>
                </a:ext>
              </a:extLst>
            </p:cNvPr>
            <p:cNvSpPr txBox="1"/>
            <p:nvPr/>
          </p:nvSpPr>
          <p:spPr>
            <a:xfrm>
              <a:off x="5218814" y="1782067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783142E-3454-484D-9ACF-C8BD2945E761}"/>
                </a:ext>
              </a:extLst>
            </p:cNvPr>
            <p:cNvSpPr txBox="1"/>
            <p:nvPr/>
          </p:nvSpPr>
          <p:spPr>
            <a:xfrm>
              <a:off x="4701943" y="238700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8A938E-3B18-4F72-B0F8-680E26016D37}"/>
                </a:ext>
              </a:extLst>
            </p:cNvPr>
            <p:cNvSpPr txBox="1"/>
            <p:nvPr/>
          </p:nvSpPr>
          <p:spPr>
            <a:xfrm>
              <a:off x="4196732" y="1326459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CA58EE-C6A6-4C3A-A89C-E5A8283F3B52}"/>
                </a:ext>
              </a:extLst>
            </p:cNvPr>
            <p:cNvSpPr txBox="1"/>
            <p:nvPr/>
          </p:nvSpPr>
          <p:spPr>
            <a:xfrm>
              <a:off x="5200782" y="1082240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6BB05F-DCC1-4AEF-97AE-4C79B13A02C2}"/>
                </a:ext>
              </a:extLst>
            </p:cNvPr>
            <p:cNvSpPr txBox="1"/>
            <p:nvPr/>
          </p:nvSpPr>
          <p:spPr>
            <a:xfrm flipH="1">
              <a:off x="5434632" y="2232389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58BD0F-360F-4B8E-825E-59CC1B9E2754}"/>
                </a:ext>
              </a:extLst>
            </p:cNvPr>
            <p:cNvSpPr txBox="1"/>
            <p:nvPr/>
          </p:nvSpPr>
          <p:spPr>
            <a:xfrm>
              <a:off x="5393547" y="285919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7F53A2-7B79-413E-AEA2-5E27A51D5035}"/>
              </a:ext>
            </a:extLst>
          </p:cNvPr>
          <p:cNvGrpSpPr/>
          <p:nvPr/>
        </p:nvGrpSpPr>
        <p:grpSpPr>
          <a:xfrm>
            <a:off x="7074705" y="1055271"/>
            <a:ext cx="2185688" cy="2104013"/>
            <a:chOff x="7074705" y="1055271"/>
            <a:chExt cx="2185688" cy="21040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FEED55-95ED-4F24-A10B-5513A6C6A495}"/>
                </a:ext>
              </a:extLst>
            </p:cNvPr>
            <p:cNvSpPr txBox="1"/>
            <p:nvPr/>
          </p:nvSpPr>
          <p:spPr>
            <a:xfrm flipH="1">
              <a:off x="7074705" y="2194151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C640B1-0C9C-4A3C-BFC4-396E64409025}"/>
                </a:ext>
              </a:extLst>
            </p:cNvPr>
            <p:cNvSpPr txBox="1"/>
            <p:nvPr/>
          </p:nvSpPr>
          <p:spPr>
            <a:xfrm>
              <a:off x="8286307" y="1782067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524772B-94F9-4706-8848-D1EA050F16FB}"/>
                </a:ext>
              </a:extLst>
            </p:cNvPr>
            <p:cNvSpPr txBox="1"/>
            <p:nvPr/>
          </p:nvSpPr>
          <p:spPr>
            <a:xfrm>
              <a:off x="7824683" y="2387003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83CEB2-C5E8-4D8C-BBAD-12EB73DDED7F}"/>
                </a:ext>
              </a:extLst>
            </p:cNvPr>
            <p:cNvSpPr txBox="1"/>
            <p:nvPr/>
          </p:nvSpPr>
          <p:spPr>
            <a:xfrm>
              <a:off x="7279807" y="1360951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529EF3-CA1E-496E-8DF7-0703A780D020}"/>
                </a:ext>
              </a:extLst>
            </p:cNvPr>
            <p:cNvSpPr txBox="1"/>
            <p:nvPr/>
          </p:nvSpPr>
          <p:spPr>
            <a:xfrm>
              <a:off x="8286307" y="105527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33C5B5-8293-41B4-8F21-88B19FE352EB}"/>
                </a:ext>
              </a:extLst>
            </p:cNvPr>
            <p:cNvSpPr txBox="1"/>
            <p:nvPr/>
          </p:nvSpPr>
          <p:spPr>
            <a:xfrm flipH="1">
              <a:off x="8500165" y="226347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2066E92-E417-4E18-88C9-4C06092E0B67}"/>
                </a:ext>
              </a:extLst>
            </p:cNvPr>
            <p:cNvSpPr txBox="1"/>
            <p:nvPr/>
          </p:nvSpPr>
          <p:spPr>
            <a:xfrm>
              <a:off x="8421805" y="2882285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521742A-649E-45CD-9D59-C5B08A364DEF}"/>
              </a:ext>
            </a:extLst>
          </p:cNvPr>
          <p:cNvSpPr txBox="1"/>
          <p:nvPr/>
        </p:nvSpPr>
        <p:spPr>
          <a:xfrm>
            <a:off x="11403501" y="2886826"/>
            <a:ext cx="76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12C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784A2AF-AB0A-4FF6-93CB-392F6FA55B0C}"/>
              </a:ext>
            </a:extLst>
          </p:cNvPr>
          <p:cNvGrpSpPr/>
          <p:nvPr/>
        </p:nvGrpSpPr>
        <p:grpSpPr>
          <a:xfrm>
            <a:off x="3993982" y="4348596"/>
            <a:ext cx="2134468" cy="1998970"/>
            <a:chOff x="3993982" y="4348596"/>
            <a:chExt cx="2134468" cy="199897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1A7401-1769-4791-BA3F-D0B3A99C24FD}"/>
                </a:ext>
              </a:extLst>
            </p:cNvPr>
            <p:cNvSpPr txBox="1"/>
            <p:nvPr/>
          </p:nvSpPr>
          <p:spPr>
            <a:xfrm flipH="1">
              <a:off x="3993982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FA8589-54E3-4D80-B4C5-8C76174D9AD5}"/>
                </a:ext>
              </a:extLst>
            </p:cNvPr>
            <p:cNvSpPr txBox="1"/>
            <p:nvPr/>
          </p:nvSpPr>
          <p:spPr>
            <a:xfrm>
              <a:off x="5170968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9C00A45-AC28-4417-9B3C-D3047B3ACE6F}"/>
                </a:ext>
              </a:extLst>
            </p:cNvPr>
            <p:cNvSpPr txBox="1"/>
            <p:nvPr/>
          </p:nvSpPr>
          <p:spPr>
            <a:xfrm>
              <a:off x="4701943" y="5583780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21A53F-1390-43D0-9D7C-064F13C8BC98}"/>
                </a:ext>
              </a:extLst>
            </p:cNvPr>
            <p:cNvSpPr txBox="1"/>
            <p:nvPr/>
          </p:nvSpPr>
          <p:spPr>
            <a:xfrm>
              <a:off x="4170170" y="4566523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5CE05F-933A-4627-B37E-57767CF0B2B1}"/>
                </a:ext>
              </a:extLst>
            </p:cNvPr>
            <p:cNvSpPr txBox="1"/>
            <p:nvPr/>
          </p:nvSpPr>
          <p:spPr>
            <a:xfrm>
              <a:off x="5097283" y="4348596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36F3C5E-9525-4C78-ABAC-0A49C06ABC9A}"/>
                </a:ext>
              </a:extLst>
            </p:cNvPr>
            <p:cNvSpPr txBox="1"/>
            <p:nvPr/>
          </p:nvSpPr>
          <p:spPr>
            <a:xfrm flipH="1">
              <a:off x="5368222" y="545785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B3A2282-A43F-4C6C-854A-5C97CD636F0A}"/>
                </a:ext>
              </a:extLst>
            </p:cNvPr>
            <p:cNvSpPr txBox="1"/>
            <p:nvPr/>
          </p:nvSpPr>
          <p:spPr>
            <a:xfrm>
              <a:off x="5332651" y="6070567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49C1B7-2402-45A5-8DCB-6DC86EB88C35}"/>
              </a:ext>
            </a:extLst>
          </p:cNvPr>
          <p:cNvGrpSpPr/>
          <p:nvPr/>
        </p:nvGrpSpPr>
        <p:grpSpPr>
          <a:xfrm>
            <a:off x="6978678" y="4336631"/>
            <a:ext cx="2191567" cy="1976698"/>
            <a:chOff x="6978678" y="4336631"/>
            <a:chExt cx="2191567" cy="19766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ED1322-23D4-473B-8CDA-6D6270BCCE23}"/>
                </a:ext>
              </a:extLst>
            </p:cNvPr>
            <p:cNvSpPr txBox="1"/>
            <p:nvPr/>
          </p:nvSpPr>
          <p:spPr>
            <a:xfrm flipH="1">
              <a:off x="6978678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2E447F-821D-4B3E-BF12-D22CF7032678}"/>
                </a:ext>
              </a:extLst>
            </p:cNvPr>
            <p:cNvSpPr txBox="1"/>
            <p:nvPr/>
          </p:nvSpPr>
          <p:spPr>
            <a:xfrm>
              <a:off x="8185298" y="4960430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96B777-88A9-4AB2-88DA-E2437AA867B6}"/>
                </a:ext>
              </a:extLst>
            </p:cNvPr>
            <p:cNvSpPr txBox="1"/>
            <p:nvPr/>
          </p:nvSpPr>
          <p:spPr>
            <a:xfrm>
              <a:off x="7696694" y="5583779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BC1144-78B8-44B2-ABAA-AE33EE3E8D60}"/>
                </a:ext>
              </a:extLst>
            </p:cNvPr>
            <p:cNvSpPr txBox="1"/>
            <p:nvPr/>
          </p:nvSpPr>
          <p:spPr>
            <a:xfrm>
              <a:off x="7175205" y="4540579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20355A1-8A86-4715-8B41-0A608918FE22}"/>
                </a:ext>
              </a:extLst>
            </p:cNvPr>
            <p:cNvSpPr txBox="1"/>
            <p:nvPr/>
          </p:nvSpPr>
          <p:spPr>
            <a:xfrm>
              <a:off x="8111613" y="4336631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17EB62-CEB0-4928-B408-7B8086F8D4D1}"/>
                </a:ext>
              </a:extLst>
            </p:cNvPr>
            <p:cNvSpPr txBox="1"/>
            <p:nvPr/>
          </p:nvSpPr>
          <p:spPr>
            <a:xfrm flipH="1">
              <a:off x="8410017" y="5441924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72C920-C9FB-4592-8D34-84D4C128F02F}"/>
                </a:ext>
              </a:extLst>
            </p:cNvPr>
            <p:cNvSpPr txBox="1"/>
            <p:nvPr/>
          </p:nvSpPr>
          <p:spPr>
            <a:xfrm>
              <a:off x="8361373" y="6036330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FE08457-5F58-4590-BD27-FEF9961151D1}"/>
              </a:ext>
            </a:extLst>
          </p:cNvPr>
          <p:cNvGrpSpPr/>
          <p:nvPr/>
        </p:nvGrpSpPr>
        <p:grpSpPr>
          <a:xfrm>
            <a:off x="10044967" y="4362672"/>
            <a:ext cx="2152128" cy="1944590"/>
            <a:chOff x="10044967" y="4362672"/>
            <a:chExt cx="2152128" cy="194459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7D5A4C-B3CC-4421-9DFE-A074B42851A0}"/>
                </a:ext>
              </a:extLst>
            </p:cNvPr>
            <p:cNvSpPr txBox="1"/>
            <p:nvPr/>
          </p:nvSpPr>
          <p:spPr>
            <a:xfrm flipH="1">
              <a:off x="10044967" y="542210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65BED9-8504-426E-950C-6A7855026F09}"/>
                </a:ext>
              </a:extLst>
            </p:cNvPr>
            <p:cNvSpPr txBox="1"/>
            <p:nvPr/>
          </p:nvSpPr>
          <p:spPr>
            <a:xfrm>
              <a:off x="11223650" y="4960429"/>
              <a:ext cx="523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4BA875-4B75-4EC1-9D91-5A3299B6C5EC}"/>
                </a:ext>
              </a:extLst>
            </p:cNvPr>
            <p:cNvSpPr txBox="1"/>
            <p:nvPr/>
          </p:nvSpPr>
          <p:spPr>
            <a:xfrm>
              <a:off x="10747381" y="5580424"/>
              <a:ext cx="6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B8A1B35-AD07-49F3-9B62-E81A75785E72}"/>
                </a:ext>
              </a:extLst>
            </p:cNvPr>
            <p:cNvSpPr txBox="1"/>
            <p:nvPr/>
          </p:nvSpPr>
          <p:spPr>
            <a:xfrm>
              <a:off x="10245342" y="4540578"/>
              <a:ext cx="845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ECB875-9A7C-4F9E-9482-A995AA59645D}"/>
                </a:ext>
              </a:extLst>
            </p:cNvPr>
            <p:cNvSpPr txBox="1"/>
            <p:nvPr/>
          </p:nvSpPr>
          <p:spPr>
            <a:xfrm>
              <a:off x="11186807" y="4362672"/>
              <a:ext cx="59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0DE7C7-C184-4D17-A9C7-FA096A534032}"/>
                </a:ext>
              </a:extLst>
            </p:cNvPr>
            <p:cNvSpPr txBox="1"/>
            <p:nvPr/>
          </p:nvSpPr>
          <p:spPr>
            <a:xfrm flipH="1">
              <a:off x="11436867" y="5471747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86FA84-78AB-4948-9EFB-11E11FC732F0}"/>
                </a:ext>
              </a:extLst>
            </p:cNvPr>
            <p:cNvSpPr txBox="1"/>
            <p:nvPr/>
          </p:nvSpPr>
          <p:spPr>
            <a:xfrm>
              <a:off x="11400380" y="6030263"/>
              <a:ext cx="760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75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73A3DA-2F62-4BBB-BC4E-5EBF0894FBE8}"/>
              </a:ext>
            </a:extLst>
          </p:cNvPr>
          <p:cNvSpPr/>
          <p:nvPr/>
        </p:nvSpPr>
        <p:spPr>
          <a:xfrm>
            <a:off x="5816008" y="0"/>
            <a:ext cx="6375991" cy="6858000"/>
          </a:xfrm>
          <a:prstGeom prst="rect">
            <a:avLst/>
          </a:prstGeom>
          <a:solidFill>
            <a:srgbClr val="F2F2F2">
              <a:alpha val="3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2CED4-52B8-4843-868C-DE575418E8EE}"/>
              </a:ext>
            </a:extLst>
          </p:cNvPr>
          <p:cNvSpPr txBox="1"/>
          <p:nvPr/>
        </p:nvSpPr>
        <p:spPr>
          <a:xfrm>
            <a:off x="6315405" y="1035659"/>
            <a:ext cx="5609009" cy="276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</a:t>
            </a:r>
            <a:r>
              <a:rPr lang="en-US" sz="1600" u="sng" dirty="0"/>
              <a:t>Key Insights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Overall increase of total incidents throughout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Biggest increase in total number of incidents was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B6992D"/>
                </a:highlight>
              </a:rPr>
              <a:t>Zone 52</a:t>
            </a:r>
            <a:r>
              <a:rPr lang="en-US" sz="1400" dirty="0"/>
              <a:t> is consistently the most demanding zone accounting for a quarter of annual incidents. </a:t>
            </a:r>
          </a:p>
          <a:p>
            <a:pPr marL="457200">
              <a:buFontTx/>
              <a:buChar char="-"/>
            </a:pPr>
            <a:r>
              <a:rPr lang="en-US" sz="1400" dirty="0"/>
              <a:t> However, its percent of total has declined slightly in recent years, whereas </a:t>
            </a:r>
            <a:r>
              <a:rPr lang="en-US" sz="1400" b="1" dirty="0">
                <a:solidFill>
                  <a:schemeClr val="bg1"/>
                </a:solidFill>
                <a:highlight>
                  <a:srgbClr val="79706E"/>
                </a:highlight>
              </a:rPr>
              <a:t>Zone 63</a:t>
            </a:r>
            <a:r>
              <a:rPr lang="en-US" sz="1400" b="1" dirty="0"/>
              <a:t> </a:t>
            </a:r>
            <a:r>
              <a:rPr lang="en-US" sz="1400" dirty="0"/>
              <a:t>has been increasing</a:t>
            </a:r>
          </a:p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sz="1400" dirty="0"/>
              <a:t>Almost half of the 2019 incidents are centered in Southwest/Southcentral Pompano Beach (Zone 52+63)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Zone 12C barely contributes to incidents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727799-901F-43A1-93EF-F7103BEF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3" y="86995"/>
            <a:ext cx="1012941" cy="9178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D63740-C172-495F-8928-825C7B9A258C}"/>
              </a:ext>
            </a:extLst>
          </p:cNvPr>
          <p:cNvSpPr txBox="1"/>
          <p:nvPr/>
        </p:nvSpPr>
        <p:spPr>
          <a:xfrm>
            <a:off x="6315405" y="4154762"/>
            <a:ext cx="5609009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Growth</a:t>
            </a:r>
          </a:p>
          <a:p>
            <a:pPr algn="ctr"/>
            <a:r>
              <a:rPr lang="en-US" sz="1600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Growth rate for Zones </a:t>
            </a:r>
            <a:r>
              <a:rPr lang="en-US" sz="1400" b="1" dirty="0">
                <a:highlight>
                  <a:srgbClr val="B6992D"/>
                </a:highlight>
              </a:rPr>
              <a:t>52</a:t>
            </a:r>
            <a:r>
              <a:rPr lang="en-US" sz="1400" dirty="0"/>
              <a:t>, </a:t>
            </a:r>
            <a:r>
              <a:rPr lang="en-US" sz="1400" b="1" dirty="0">
                <a:highlight>
                  <a:srgbClr val="59A14F"/>
                </a:highlight>
              </a:rPr>
              <a:t>11</a:t>
            </a:r>
            <a:r>
              <a:rPr lang="en-US" sz="1400" dirty="0"/>
              <a:t> and </a:t>
            </a:r>
            <a:r>
              <a:rPr lang="en-US" sz="1400" b="1" dirty="0">
                <a:highlight>
                  <a:srgbClr val="C298B6"/>
                </a:highlight>
              </a:rPr>
              <a:t>12c</a:t>
            </a:r>
            <a:r>
              <a:rPr lang="en-US" sz="1400" dirty="0"/>
              <a:t> are relatively stable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499894"/>
                </a:highlight>
              </a:rPr>
              <a:t>Zone 103</a:t>
            </a:r>
            <a:r>
              <a:rPr lang="en-US" sz="1400" b="1" dirty="0"/>
              <a:t> </a:t>
            </a:r>
            <a:r>
              <a:rPr lang="en-US" sz="1400" dirty="0"/>
              <a:t>is the most variable (and thus least predictable) zone. </a:t>
            </a:r>
          </a:p>
          <a:p>
            <a:pPr marL="287338"/>
            <a:r>
              <a:rPr lang="en-US" sz="1400" dirty="0"/>
              <a:t>It is also the zone that saw the highest increase in incidents in 2015, with a 47% increase compared to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9706E"/>
                </a:highlight>
              </a:rPr>
              <a:t>Zone 63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dirty="0"/>
              <a:t>has been consistently growing, with an average growth rate of 4.75% per year since 2016 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FB63F3-CC4C-4A4A-9332-C71E05F7343F}"/>
              </a:ext>
            </a:extLst>
          </p:cNvPr>
          <p:cNvGrpSpPr/>
          <p:nvPr/>
        </p:nvGrpSpPr>
        <p:grpSpPr>
          <a:xfrm>
            <a:off x="209551" y="1126591"/>
            <a:ext cx="4542399" cy="5517168"/>
            <a:chOff x="481013" y="1202791"/>
            <a:chExt cx="4542399" cy="551716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E4189EB-B863-4BC3-AA3D-1A2D8D028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06"/>
            <a:stretch/>
          </p:blipFill>
          <p:spPr>
            <a:xfrm>
              <a:off x="481013" y="1571846"/>
              <a:ext cx="4542399" cy="51481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19BFE-BBC5-452A-A458-26A4E2BA1130}"/>
                </a:ext>
              </a:extLst>
            </p:cNvPr>
            <p:cNvSpPr txBox="1"/>
            <p:nvPr/>
          </p:nvSpPr>
          <p:spPr>
            <a:xfrm>
              <a:off x="796184" y="1202791"/>
              <a:ext cx="3912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Number of Incidents by Zone throughout Years</a:t>
              </a:r>
            </a:p>
            <a:p>
              <a:pPr algn="ctr"/>
              <a:r>
                <a:rPr lang="en-US" sz="1200" dirty="0"/>
                <a:t>(displays percent of total incidents for each Zone by Year)</a:t>
              </a:r>
            </a:p>
            <a:p>
              <a:pPr algn="ctr"/>
              <a:endParaRPr lang="en-US" sz="12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D61B00-4FC6-4E13-87F0-934887A4F502}"/>
              </a:ext>
            </a:extLst>
          </p:cNvPr>
          <p:cNvSpPr txBox="1"/>
          <p:nvPr/>
        </p:nvSpPr>
        <p:spPr>
          <a:xfrm>
            <a:off x="6659524" y="186068"/>
            <a:ext cx="46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Incidents throughout FD Zones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54ACF0-C931-43D6-91FE-5B08D9EA0792}"/>
              </a:ext>
            </a:extLst>
          </p:cNvPr>
          <p:cNvSpPr txBox="1"/>
          <p:nvPr/>
        </p:nvSpPr>
        <p:spPr>
          <a:xfrm>
            <a:off x="2567761" y="142410"/>
            <a:ext cx="226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image: percentages are WRONG</a:t>
            </a:r>
          </a:p>
        </p:txBody>
      </p:sp>
    </p:spTree>
    <p:extLst>
      <p:ext uri="{BB962C8B-B14F-4D97-AF65-F5344CB8AC3E}">
        <p14:creationId xmlns:p14="http://schemas.microsoft.com/office/powerpoint/2010/main" val="359751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Widescreen</PresentationFormat>
  <Paragraphs>83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Constantia</vt:lpstr>
      <vt:lpstr>Franklin Gothic Book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Denisse Disla</dc:creator>
  <cp:lastModifiedBy>Denisse Disla</cp:lastModifiedBy>
  <cp:revision>24</cp:revision>
  <dcterms:created xsi:type="dcterms:W3CDTF">2020-05-11T23:03:27Z</dcterms:created>
  <dcterms:modified xsi:type="dcterms:W3CDTF">2020-05-12T22:53:06Z</dcterms:modified>
</cp:coreProperties>
</file>